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a7KDmqrzpUzkhoprBgQcK5+WL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el Connoll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customschemas.google.com/relationships/presentationmetadata" Target="metadata"/><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9-23T23:01:34.097"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eoCHG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4" name="Google Shape;84;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7"/>
          <p:cNvSpPr>
            <a:spLocks noGrp="1"/>
          </p:cNvSpPr>
          <p:nvPr>
            <p:ph type="pic" idx="2"/>
          </p:nvPr>
        </p:nvSpPr>
        <p:spPr>
          <a:xfrm>
            <a:off x="5183188" y="987425"/>
            <a:ext cx="6172200" cy="4873625"/>
          </a:xfrm>
          <a:prstGeom prst="rect">
            <a:avLst/>
          </a:prstGeom>
          <a:noFill/>
          <a:ln>
            <a:noFill/>
          </a:ln>
        </p:spPr>
      </p:sp>
      <p:sp>
        <p:nvSpPr>
          <p:cNvPr id="91" name="Google Shape;91;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 name="Google Shape;6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
        <p:cNvGrpSpPr/>
        <p:nvPr/>
      </p:nvGrpSpPr>
      <p:grpSpPr>
        <a:xfrm>
          <a:off x="0" y="0"/>
          <a:ext cx="0" cy="0"/>
          <a:chOff x="0" y="0"/>
          <a:chExt cx="0" cy="0"/>
        </a:xfrm>
      </p:grpSpPr>
      <p:sp>
        <p:nvSpPr>
          <p:cNvPr id="112" name="Google Shape;112;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3" name="Google Shape;113;p1"/>
          <p:cNvPicPr preferRelativeResize="0"/>
          <p:nvPr/>
        </p:nvPicPr>
        <p:blipFill rotWithShape="1">
          <a:blip r:embed="rId3">
            <a:alphaModFix/>
          </a:blip>
          <a:srcRect l="21518" r="35104" b="9091"/>
          <a:stretch/>
        </p:blipFill>
        <p:spPr>
          <a:xfrm>
            <a:off x="3523488" y="10"/>
            <a:ext cx="8668512" cy="6857990"/>
          </a:xfrm>
          <a:prstGeom prst="rect">
            <a:avLst/>
          </a:prstGeom>
          <a:noFill/>
          <a:ln>
            <a:noFill/>
          </a:ln>
        </p:spPr>
      </p:pic>
      <p:sp>
        <p:nvSpPr>
          <p:cNvPr id="114" name="Google Shape;114;p1"/>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
          <p:cNvSpPr txBox="1">
            <a:spLocks noGrp="1"/>
          </p:cNvSpPr>
          <p:nvPr>
            <p:ph type="ctr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t>Is Starbucks your cup of Coffee?</a:t>
            </a:r>
            <a:endParaRPr sz="4800"/>
          </a:p>
        </p:txBody>
      </p:sp>
      <p:sp>
        <p:nvSpPr>
          <p:cNvPr id="116" name="Google Shape;116;p1"/>
          <p:cNvSpPr txBox="1">
            <a:spLocks noGrp="1"/>
          </p:cNvSpPr>
          <p:nvPr>
            <p:ph type="subTitle" idx="1"/>
          </p:nvPr>
        </p:nvSpPr>
        <p:spPr>
          <a:xfrm>
            <a:off x="477980" y="4872922"/>
            <a:ext cx="4023359" cy="120814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t>Project 3 Team:</a:t>
            </a:r>
            <a:endParaRPr/>
          </a:p>
          <a:p>
            <a:pPr marL="0" lvl="0" indent="0" algn="l" rtl="0">
              <a:lnSpc>
                <a:spcPct val="90000"/>
              </a:lnSpc>
              <a:spcBef>
                <a:spcPts val="1000"/>
              </a:spcBef>
              <a:spcAft>
                <a:spcPts val="0"/>
              </a:spcAft>
              <a:buClr>
                <a:schemeClr val="lt1"/>
              </a:buClr>
              <a:buSzPts val="2000"/>
              <a:buNone/>
            </a:pPr>
            <a:r>
              <a:rPr lang="en-US" sz="2000"/>
              <a:t>Anita, Asel, Harshita, Ramya and Sneha</a:t>
            </a:r>
            <a:endParaRPr/>
          </a:p>
        </p:txBody>
      </p:sp>
      <p:sp>
        <p:nvSpPr>
          <p:cNvPr id="117" name="Google Shape;117;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1"/>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400"/>
                                        <p:tgtEl>
                                          <p:spTgt spid="116">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116">
                                            <p:txEl>
                                              <p:pRg st="1" end="1"/>
                                            </p:txEl>
                                          </p:spTgt>
                                        </p:tgtEl>
                                        <p:attrNameLst>
                                          <p:attrName>style.visibility</p:attrName>
                                        </p:attrNameLst>
                                      </p:cBhvr>
                                      <p:to>
                                        <p:strVal val="visible"/>
                                      </p:to>
                                    </p:set>
                                    <p:animEffect transition="in" filter="fade">
                                      <p:cBhvr>
                                        <p:cTn id="10" dur="400"/>
                                        <p:tgtEl>
                                          <p:spTgt spid="116">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4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10" descr="What does Starbucks mean anymore? - Vox"/>
          <p:cNvPicPr preferRelativeResize="0"/>
          <p:nvPr/>
        </p:nvPicPr>
        <p:blipFill rotWithShape="1">
          <a:blip r:embed="rId3">
            <a:alphaModFix amt="40000"/>
          </a:blip>
          <a:srcRect/>
          <a:stretch/>
        </p:blipFill>
        <p:spPr>
          <a:xfrm>
            <a:off x="20" y="10"/>
            <a:ext cx="12191980" cy="6857990"/>
          </a:xfrm>
          <a:prstGeom prst="rect">
            <a:avLst/>
          </a:prstGeom>
          <a:noFill/>
          <a:ln>
            <a:noFill/>
          </a:ln>
        </p:spPr>
      </p:pic>
      <p:sp>
        <p:nvSpPr>
          <p:cNvPr id="202" name="Google Shape;202;p10"/>
          <p:cNvSpPr txBox="1">
            <a:spLocks noGrp="1"/>
          </p:cNvSpPr>
          <p:nvPr>
            <p:ph type="title"/>
          </p:nvPr>
        </p:nvSpPr>
        <p:spPr>
          <a:xfrm>
            <a:off x="965200" y="965200"/>
            <a:ext cx="10261600" cy="3564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1500"/>
              <a:buFont typeface="Calibri"/>
              <a:buNone/>
            </a:pPr>
            <a:r>
              <a:rPr lang="en-US" sz="11500"/>
              <a:t>Who loves Starbucks more?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4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85623"/>
              </a:buClr>
              <a:buSzPts val="4800"/>
              <a:buFont typeface="Calibri"/>
              <a:buNone/>
            </a:pPr>
            <a:r>
              <a:rPr lang="en-US" sz="4800" b="1">
                <a:solidFill>
                  <a:srgbClr val="385623"/>
                </a:solidFill>
              </a:rPr>
              <a:t>Customer Profile</a:t>
            </a:r>
            <a:endParaRPr/>
          </a:p>
        </p:txBody>
      </p:sp>
      <p:sp>
        <p:nvSpPr>
          <p:cNvPr id="208" name="Google Shape;208;p11"/>
          <p:cNvSpPr txBox="1">
            <a:spLocks noGrp="1"/>
          </p:cNvSpPr>
          <p:nvPr>
            <p:ph type="body" idx="1"/>
          </p:nvPr>
        </p:nvSpPr>
        <p:spPr>
          <a:xfrm>
            <a:off x="839788" y="1681163"/>
            <a:ext cx="5643205"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Males love Starbucks more than women</a:t>
            </a:r>
            <a:endParaRPr dirty="0"/>
          </a:p>
        </p:txBody>
      </p:sp>
      <p:sp>
        <p:nvSpPr>
          <p:cNvPr id="209" name="Google Shape;209;p11"/>
          <p:cNvSpPr txBox="1">
            <a:spLocks noGrp="1"/>
          </p:cNvSpPr>
          <p:nvPr>
            <p:ph type="body" idx="3"/>
          </p:nvPr>
        </p:nvSpPr>
        <p:spPr>
          <a:xfrm>
            <a:off x="7397331" y="1681163"/>
            <a:ext cx="3043719"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Average income</a:t>
            </a:r>
            <a:endParaRPr/>
          </a:p>
        </p:txBody>
      </p:sp>
      <p:pic>
        <p:nvPicPr>
          <p:cNvPr id="210" name="Google Shape;210;p11"/>
          <p:cNvPicPr preferRelativeResize="0">
            <a:picLocks noGrp="1"/>
          </p:cNvPicPr>
          <p:nvPr>
            <p:ph type="body" idx="4"/>
          </p:nvPr>
        </p:nvPicPr>
        <p:blipFill rotWithShape="1">
          <a:blip r:embed="rId3">
            <a:alphaModFix/>
          </a:blip>
          <a:srcRect/>
          <a:stretch/>
        </p:blipFill>
        <p:spPr>
          <a:xfrm>
            <a:off x="6172200" y="2576446"/>
            <a:ext cx="5183188" cy="3541845"/>
          </a:xfrm>
          <a:prstGeom prst="rect">
            <a:avLst/>
          </a:prstGeom>
          <a:noFill/>
          <a:ln>
            <a:noFill/>
          </a:ln>
        </p:spPr>
      </p:pic>
      <p:pic>
        <p:nvPicPr>
          <p:cNvPr id="211" name="Google Shape;211;p11"/>
          <p:cNvPicPr preferRelativeResize="0">
            <a:picLocks noGrp="1"/>
          </p:cNvPicPr>
          <p:nvPr>
            <p:ph type="body" idx="2"/>
          </p:nvPr>
        </p:nvPicPr>
        <p:blipFill rotWithShape="1">
          <a:blip r:embed="rId4">
            <a:alphaModFix/>
          </a:blip>
          <a:srcRect/>
          <a:stretch/>
        </p:blipFill>
        <p:spPr>
          <a:xfrm>
            <a:off x="839788" y="2643974"/>
            <a:ext cx="5157787" cy="34179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pic>
        <p:nvPicPr>
          <p:cNvPr id="216" name="Google Shape;216;p12" descr="Chart, bar chart&#10;&#10;Description automatically generated"/>
          <p:cNvPicPr preferRelativeResize="0"/>
          <p:nvPr/>
        </p:nvPicPr>
        <p:blipFill rotWithShape="1">
          <a:blip r:embed="rId3">
            <a:alphaModFix/>
          </a:blip>
          <a:srcRect t="2023" r="1" b="1"/>
          <a:stretch/>
        </p:blipFill>
        <p:spPr>
          <a:xfrm>
            <a:off x="3534398" y="976046"/>
            <a:ext cx="7690815" cy="2449780"/>
          </a:xfrm>
          <a:prstGeom prst="rect">
            <a:avLst/>
          </a:prstGeom>
          <a:noFill/>
          <a:ln>
            <a:noFill/>
          </a:ln>
        </p:spPr>
      </p:pic>
      <p:pic>
        <p:nvPicPr>
          <p:cNvPr id="217" name="Google Shape;217;p12" descr="Chart, bar chart&#10;&#10;Description automatically generated"/>
          <p:cNvPicPr preferRelativeResize="0">
            <a:picLocks noGrp="1"/>
          </p:cNvPicPr>
          <p:nvPr>
            <p:ph type="body" idx="1"/>
          </p:nvPr>
        </p:nvPicPr>
        <p:blipFill rotWithShape="1">
          <a:blip r:embed="rId4">
            <a:alphaModFix/>
          </a:blip>
          <a:srcRect/>
          <a:stretch/>
        </p:blipFill>
        <p:spPr>
          <a:xfrm>
            <a:off x="3501810" y="3479800"/>
            <a:ext cx="7723403" cy="2402154"/>
          </a:xfrm>
          <a:prstGeom prst="rect">
            <a:avLst/>
          </a:prstGeom>
          <a:noFill/>
          <a:ln>
            <a:noFill/>
          </a:ln>
        </p:spPr>
      </p:pic>
      <p:sp>
        <p:nvSpPr>
          <p:cNvPr id="218" name="Google Shape;218;p12"/>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M</a:t>
            </a:r>
            <a:r>
              <a:rPr lang="en-US" sz="1600" b="0" i="0">
                <a:solidFill>
                  <a:schemeClr val="lt1"/>
                </a:solidFill>
                <a:latin typeface="Calibri"/>
                <a:ea typeface="Calibri"/>
                <a:cs typeface="Calibri"/>
                <a:sym typeface="Calibri"/>
              </a:rPr>
              <a:t>ajority of </a:t>
            </a:r>
            <a:r>
              <a:rPr lang="en-US" sz="1600">
                <a:solidFill>
                  <a:schemeClr val="lt1"/>
                </a:solidFill>
                <a:latin typeface="Calibri"/>
                <a:ea typeface="Calibri"/>
                <a:cs typeface="Calibri"/>
                <a:sym typeface="Calibri"/>
              </a:rPr>
              <a:t>Starbucks </a:t>
            </a:r>
            <a:r>
              <a:rPr lang="en-US" sz="1600" b="0" i="0">
                <a:solidFill>
                  <a:schemeClr val="lt1"/>
                </a:solidFill>
                <a:latin typeface="Calibri"/>
                <a:ea typeface="Calibri"/>
                <a:cs typeface="Calibri"/>
                <a:sym typeface="Calibri"/>
              </a:rPr>
              <a:t>customers make between 45k - 80k around minority are making more than 100k per year.</a:t>
            </a:r>
            <a:endParaRPr sz="16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sp>
        <p:nvSpPr>
          <p:cNvPr id="223" name="Google Shape;223;p1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4" name="Google Shape;224;p13" descr="A picture containing spice, vegetable, pea&#10;&#10;Description automatically generated"/>
          <p:cNvPicPr preferRelativeResize="0">
            <a:picLocks noGrp="1"/>
          </p:cNvPicPr>
          <p:nvPr>
            <p:ph type="body" idx="1"/>
          </p:nvPr>
        </p:nvPicPr>
        <p:blipFill rotWithShape="1">
          <a:blip r:embed="rId3">
            <a:alphaModFix/>
          </a:blip>
          <a:srcRect t="7757" r="23585" b="1333"/>
          <a:stretch/>
        </p:blipFill>
        <p:spPr>
          <a:xfrm>
            <a:off x="3522468" y="10"/>
            <a:ext cx="8669532" cy="6857990"/>
          </a:xfrm>
          <a:prstGeom prst="rect">
            <a:avLst/>
          </a:prstGeom>
          <a:noFill/>
          <a:ln>
            <a:noFill/>
          </a:ln>
        </p:spPr>
      </p:pic>
      <p:sp>
        <p:nvSpPr>
          <p:cNvPr id="225" name="Google Shape;225;p1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13"/>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t>Nutritional Value</a:t>
            </a:r>
            <a:endParaRPr/>
          </a:p>
        </p:txBody>
      </p:sp>
      <p:sp>
        <p:nvSpPr>
          <p:cNvPr id="227" name="Google Shape;227;p13"/>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8" name="Google Shape;228;p13"/>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4"/>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Starbucks Nutritional Values</a:t>
            </a:r>
            <a:endParaRPr/>
          </a:p>
        </p:txBody>
      </p:sp>
      <p:pic>
        <p:nvPicPr>
          <p:cNvPr id="234" name="Google Shape;234;p14"/>
          <p:cNvPicPr preferRelativeResize="0">
            <a:picLocks noGrp="1"/>
          </p:cNvPicPr>
          <p:nvPr>
            <p:ph type="body" idx="1"/>
          </p:nvPr>
        </p:nvPicPr>
        <p:blipFill rotWithShape="1">
          <a:blip r:embed="rId3">
            <a:alphaModFix/>
          </a:blip>
          <a:srcRect/>
          <a:stretch/>
        </p:blipFill>
        <p:spPr>
          <a:xfrm>
            <a:off x="4196472" y="961812"/>
            <a:ext cx="6872455" cy="49309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5"/>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Starbucks Nutrition: Protein</a:t>
            </a:r>
            <a:endParaRPr sz="2600">
              <a:solidFill>
                <a:schemeClr val="lt1"/>
              </a:solidFill>
              <a:latin typeface="Calibri"/>
              <a:ea typeface="Calibri"/>
              <a:cs typeface="Calibri"/>
              <a:sym typeface="Calibri"/>
            </a:endParaRPr>
          </a:p>
        </p:txBody>
      </p:sp>
      <p:pic>
        <p:nvPicPr>
          <p:cNvPr id="240" name="Google Shape;240;p15"/>
          <p:cNvPicPr preferRelativeResize="0"/>
          <p:nvPr/>
        </p:nvPicPr>
        <p:blipFill>
          <a:blip r:embed="rId3">
            <a:alphaModFix/>
          </a:blip>
          <a:stretch>
            <a:fillRect/>
          </a:stretch>
        </p:blipFill>
        <p:spPr>
          <a:xfrm>
            <a:off x="3559109" y="1677975"/>
            <a:ext cx="8494766" cy="3278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16"/>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6"/>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7" name="Google Shape;247;p16"/>
          <p:cNvPicPr preferRelativeResize="0">
            <a:picLocks noGrp="1"/>
          </p:cNvPicPr>
          <p:nvPr>
            <p:ph type="body" idx="1"/>
          </p:nvPr>
        </p:nvPicPr>
        <p:blipFill rotWithShape="1">
          <a:blip r:embed="rId3">
            <a:alphaModFix/>
          </a:blip>
          <a:srcRect/>
          <a:stretch/>
        </p:blipFill>
        <p:spPr>
          <a:xfrm>
            <a:off x="2581130" y="643467"/>
            <a:ext cx="7029739" cy="5571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7"/>
          <p:cNvSpPr txBox="1">
            <a:spLocks noGrp="1"/>
          </p:cNvSpPr>
          <p:nvPr>
            <p:ph type="ctrTitle"/>
          </p:nvPr>
        </p:nvSpPr>
        <p:spPr>
          <a:xfrm>
            <a:off x="728663" y="1422400"/>
            <a:ext cx="5367337"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Verdana"/>
              <a:buNone/>
            </a:pPr>
            <a:r>
              <a:rPr lang="en-US" sz="2800" i="0">
                <a:solidFill>
                  <a:schemeClr val="lt1"/>
                </a:solidFill>
                <a:latin typeface="Verdana"/>
                <a:ea typeface="Verdana"/>
                <a:cs typeface="Verdana"/>
                <a:sym typeface="Verdana"/>
              </a:rPr>
              <a:t>71% of Starbucks drinks of all categories of size Grande exceed daily recommended sugar amount which is 30grams/day.</a:t>
            </a:r>
            <a:endParaRPr sz="2800">
              <a:solidFill>
                <a:schemeClr val="lt1"/>
              </a:solidFill>
            </a:endParaRPr>
          </a:p>
        </p:txBody>
      </p:sp>
      <p:sp>
        <p:nvSpPr>
          <p:cNvPr id="254" name="Google Shape;254;p17"/>
          <p:cNvSpPr/>
          <p:nvPr/>
        </p:nvSpPr>
        <p:spPr>
          <a:xfrm>
            <a:off x="6234112" y="638849"/>
            <a:ext cx="5505449" cy="547564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5" name="Google Shape;255;p17" descr="Chart, bar chart&#10;&#10;Description automatically generated"/>
          <p:cNvPicPr preferRelativeResize="0"/>
          <p:nvPr/>
        </p:nvPicPr>
        <p:blipFill rotWithShape="1">
          <a:blip r:embed="rId3">
            <a:alphaModFix/>
          </a:blip>
          <a:srcRect/>
          <a:stretch/>
        </p:blipFill>
        <p:spPr>
          <a:xfrm>
            <a:off x="6583776" y="1730576"/>
            <a:ext cx="4806120" cy="32921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18"/>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 name="Google Shape;261;p18"/>
          <p:cNvSpPr txBox="1">
            <a:spLocks noGrp="1"/>
          </p:cNvSpPr>
          <p:nvPr>
            <p:ph type="ctrTitle"/>
          </p:nvPr>
        </p:nvSpPr>
        <p:spPr>
          <a:xfrm>
            <a:off x="433388" y="2095814"/>
            <a:ext cx="5367337"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Verdana"/>
              <a:buNone/>
            </a:pPr>
            <a:r>
              <a:rPr lang="en-US" sz="2800" i="0">
                <a:solidFill>
                  <a:schemeClr val="lt1"/>
                </a:solidFill>
                <a:latin typeface="Verdana"/>
                <a:ea typeface="Verdana"/>
                <a:cs typeface="Verdana"/>
                <a:sym typeface="Verdana"/>
              </a:rPr>
              <a:t>When enjoying the delicious drinks, one should be aware of some nutritional facts of each drink. For instance, the chart to the right shows the trans fat per grande sized of hot chocolate. </a:t>
            </a:r>
            <a:endParaRPr sz="2800">
              <a:solidFill>
                <a:schemeClr val="lt1"/>
              </a:solidFill>
            </a:endParaRPr>
          </a:p>
        </p:txBody>
      </p:sp>
      <p:sp>
        <p:nvSpPr>
          <p:cNvPr id="262" name="Google Shape;262;p18"/>
          <p:cNvSpPr/>
          <p:nvPr/>
        </p:nvSpPr>
        <p:spPr>
          <a:xfrm>
            <a:off x="6234112" y="638849"/>
            <a:ext cx="5505449" cy="547564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3" name="Google Shape;263;p18"/>
          <p:cNvPicPr preferRelativeResize="0"/>
          <p:nvPr/>
        </p:nvPicPr>
        <p:blipFill rotWithShape="1">
          <a:blip r:embed="rId3">
            <a:alphaModFix/>
          </a:blip>
          <a:srcRect/>
          <a:stretch/>
        </p:blipFill>
        <p:spPr>
          <a:xfrm>
            <a:off x="6234112" y="1319545"/>
            <a:ext cx="5558223" cy="39401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68" name="Google Shape;268;p19"/>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19"/>
          <p:cNvSpPr>
            <a:spLocks noGrp="1"/>
          </p:cNvSpPr>
          <p:nvPr>
            <p:ph type="title"/>
          </p:nvPr>
        </p:nvSpPr>
        <p:spPr>
          <a:xfrm>
            <a:off x="546351" y="433545"/>
            <a:ext cx="11139854" cy="930447"/>
          </a:xfrm>
          <a:prstGeom prst="ellipse">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800"/>
              <a:buFont typeface="Calibri"/>
              <a:buNone/>
            </a:pPr>
            <a:r>
              <a:rPr lang="en-US" sz="3800">
                <a:solidFill>
                  <a:srgbClr val="FFFFFF"/>
                </a:solidFill>
              </a:rPr>
              <a:t>Sugar</a:t>
            </a:r>
            <a:endParaRPr/>
          </a:p>
        </p:txBody>
      </p:sp>
      <p:cxnSp>
        <p:nvCxnSpPr>
          <p:cNvPr id="270" name="Google Shape;270;p19"/>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71" name="Google Shape;271;p19" descr="Sugar Content"/>
          <p:cNvPicPr preferRelativeResize="0"/>
          <p:nvPr/>
        </p:nvPicPr>
        <p:blipFill rotWithShape="1">
          <a:blip r:embed="rId3">
            <a:alphaModFix/>
          </a:blip>
          <a:srcRect/>
          <a:stretch/>
        </p:blipFill>
        <p:spPr>
          <a:xfrm>
            <a:off x="331567" y="2993458"/>
            <a:ext cx="5455917" cy="2864356"/>
          </a:xfrm>
          <a:prstGeom prst="rect">
            <a:avLst/>
          </a:prstGeom>
          <a:noFill/>
          <a:ln>
            <a:noFill/>
          </a:ln>
        </p:spPr>
      </p:pic>
      <p:cxnSp>
        <p:nvCxnSpPr>
          <p:cNvPr id="272" name="Google Shape;272;p19"/>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73" name="Google Shape;273;p19"/>
          <p:cNvPicPr preferRelativeResize="0">
            <a:picLocks noGrp="1"/>
          </p:cNvPicPr>
          <p:nvPr>
            <p:ph type="body" idx="1"/>
          </p:nvPr>
        </p:nvPicPr>
        <p:blipFill rotWithShape="1">
          <a:blip r:embed="rId4">
            <a:alphaModFix/>
          </a:blip>
          <a:srcRect/>
          <a:stretch/>
        </p:blipFill>
        <p:spPr>
          <a:xfrm>
            <a:off x="6445073" y="3016053"/>
            <a:ext cx="5455917" cy="28191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2"/>
          <p:cNvSpPr txBox="1">
            <a:spLocks noGrp="1"/>
          </p:cNvSpPr>
          <p:nvPr>
            <p:ph type="title"/>
          </p:nvPr>
        </p:nvSpPr>
        <p:spPr>
          <a:xfrm>
            <a:off x="411480" y="987552"/>
            <a:ext cx="4485861" cy="10881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85623"/>
              </a:buClr>
              <a:buSzPts val="3400"/>
              <a:buFont typeface="Calibri"/>
              <a:buNone/>
            </a:pPr>
            <a:r>
              <a:rPr lang="en-US" sz="3400" b="1">
                <a:solidFill>
                  <a:srgbClr val="385623"/>
                </a:solidFill>
              </a:rPr>
              <a:t>Table of Content</a:t>
            </a:r>
            <a:endParaRPr/>
          </a:p>
        </p:txBody>
      </p:sp>
      <p:sp>
        <p:nvSpPr>
          <p:cNvPr id="125" name="Google Shape;125;p2"/>
          <p:cNvSpPr/>
          <p:nvPr/>
        </p:nvSpPr>
        <p:spPr>
          <a:xfrm rot="5400000">
            <a:off x="649223" y="387939"/>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2"/>
          <p:cNvSpPr/>
          <p:nvPr/>
        </p:nvSpPr>
        <p:spPr>
          <a:xfrm>
            <a:off x="411480" y="2286000"/>
            <a:ext cx="43891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Google Shape;127;p2"/>
          <p:cNvSpPr txBox="1">
            <a:spLocks noGrp="1"/>
          </p:cNvSpPr>
          <p:nvPr>
            <p:ph type="body" idx="1"/>
          </p:nvPr>
        </p:nvSpPr>
        <p:spPr>
          <a:xfrm>
            <a:off x="411479" y="2688336"/>
            <a:ext cx="4498848" cy="35844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t>The Purpose of this Study</a:t>
            </a:r>
            <a:endParaRPr/>
          </a:p>
          <a:p>
            <a:pPr marL="228600" lvl="0" indent="-228600" algn="l" rtl="0">
              <a:lnSpc>
                <a:spcPct val="90000"/>
              </a:lnSpc>
              <a:spcBef>
                <a:spcPts val="1000"/>
              </a:spcBef>
              <a:spcAft>
                <a:spcPts val="0"/>
              </a:spcAft>
              <a:buClr>
                <a:schemeClr val="dk1"/>
              </a:buClr>
              <a:buSzPts val="1800"/>
              <a:buChar char="•"/>
            </a:pPr>
            <a:r>
              <a:rPr lang="en-US" sz="1800"/>
              <a:t>About Starbucks</a:t>
            </a:r>
            <a:endParaRPr/>
          </a:p>
          <a:p>
            <a:pPr marL="228600" lvl="0" indent="-228600" algn="l" rtl="0">
              <a:lnSpc>
                <a:spcPct val="90000"/>
              </a:lnSpc>
              <a:spcBef>
                <a:spcPts val="1000"/>
              </a:spcBef>
              <a:spcAft>
                <a:spcPts val="0"/>
              </a:spcAft>
              <a:buClr>
                <a:schemeClr val="dk1"/>
              </a:buClr>
              <a:buSzPts val="1800"/>
              <a:buChar char="•"/>
            </a:pPr>
            <a:r>
              <a:rPr lang="en-US" sz="1800"/>
              <a:t>Global and Local Presence</a:t>
            </a:r>
            <a:endParaRPr/>
          </a:p>
          <a:p>
            <a:pPr marL="228600" lvl="0" indent="-228600" algn="l" rtl="0">
              <a:lnSpc>
                <a:spcPct val="90000"/>
              </a:lnSpc>
              <a:spcBef>
                <a:spcPts val="1000"/>
              </a:spcBef>
              <a:spcAft>
                <a:spcPts val="0"/>
              </a:spcAft>
              <a:buClr>
                <a:schemeClr val="dk1"/>
              </a:buClr>
              <a:buSzPts val="1800"/>
              <a:buChar char="•"/>
            </a:pPr>
            <a:r>
              <a:rPr lang="en-US" sz="1800"/>
              <a:t>Starbucks Customer Profile</a:t>
            </a:r>
            <a:endParaRPr/>
          </a:p>
          <a:p>
            <a:pPr marL="228600" lvl="0" indent="-228600" algn="l" rtl="0">
              <a:lnSpc>
                <a:spcPct val="90000"/>
              </a:lnSpc>
              <a:spcBef>
                <a:spcPts val="1000"/>
              </a:spcBef>
              <a:spcAft>
                <a:spcPts val="0"/>
              </a:spcAft>
              <a:buClr>
                <a:schemeClr val="dk1"/>
              </a:buClr>
              <a:buSzPts val="1800"/>
              <a:buChar char="•"/>
            </a:pPr>
            <a:r>
              <a:rPr lang="en-US" sz="1800"/>
              <a:t>Nutrition</a:t>
            </a:r>
            <a:endParaRPr/>
          </a:p>
          <a:p>
            <a:pPr marL="228600" lvl="0" indent="-228600" algn="l" rtl="0">
              <a:lnSpc>
                <a:spcPct val="90000"/>
              </a:lnSpc>
              <a:spcBef>
                <a:spcPts val="1000"/>
              </a:spcBef>
              <a:spcAft>
                <a:spcPts val="0"/>
              </a:spcAft>
              <a:buClr>
                <a:schemeClr val="dk1"/>
              </a:buClr>
              <a:buSzPts val="1800"/>
              <a:buChar char="•"/>
            </a:pPr>
            <a:r>
              <a:rPr lang="en-US" sz="1800"/>
              <a:t>Conclusion</a:t>
            </a:r>
            <a:endParaRPr/>
          </a:p>
          <a:p>
            <a:pPr marL="228600" lvl="0" indent="-114300" algn="l" rtl="0">
              <a:lnSpc>
                <a:spcPct val="90000"/>
              </a:lnSpc>
              <a:spcBef>
                <a:spcPts val="1000"/>
              </a:spcBef>
              <a:spcAft>
                <a:spcPts val="0"/>
              </a:spcAft>
              <a:buClr>
                <a:schemeClr val="dk1"/>
              </a:buClr>
              <a:buSzPts val="1800"/>
              <a:buNone/>
            </a:pPr>
            <a:endParaRPr sz="1800"/>
          </a:p>
        </p:txBody>
      </p:sp>
      <p:pic>
        <p:nvPicPr>
          <p:cNvPr id="128" name="Google Shape;128;p2"/>
          <p:cNvPicPr preferRelativeResize="0"/>
          <p:nvPr/>
        </p:nvPicPr>
        <p:blipFill rotWithShape="1">
          <a:blip r:embed="rId3">
            <a:alphaModFix/>
          </a:blip>
          <a:srcRect t="377" r="1"/>
          <a:stretch/>
        </p:blipFill>
        <p:spPr>
          <a:xfrm>
            <a:off x="5308052" y="10"/>
            <a:ext cx="6883948" cy="6857990"/>
          </a:xfrm>
          <a:custGeom>
            <a:avLst/>
            <a:gdLst/>
            <a:ahLst/>
            <a:cxnLst/>
            <a:rect l="l" t="t" r="r" b="b"/>
            <a:pathLst>
              <a:path w="6883948" h="6858000" extrusionOk="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ln>
            <a:noFill/>
          </a:ln>
          <a:effectLst>
            <a:outerShdw blurRad="50800" dist="38100" dir="10800000" algn="r" rotWithShape="0">
              <a:srgbClr val="D8D8D8">
                <a:alpha val="2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20"/>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0"/>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0" name="Google Shape;280;p20"/>
          <p:cNvPicPr preferRelativeResize="0">
            <a:picLocks noGrp="1"/>
          </p:cNvPicPr>
          <p:nvPr>
            <p:ph type="body" idx="1"/>
          </p:nvPr>
        </p:nvPicPr>
        <p:blipFill rotWithShape="1">
          <a:blip r:embed="rId3">
            <a:alphaModFix/>
          </a:blip>
          <a:srcRect/>
          <a:stretch/>
        </p:blipFill>
        <p:spPr>
          <a:xfrm>
            <a:off x="790224" y="643467"/>
            <a:ext cx="10611552" cy="55710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4"/>
        <p:cNvGrpSpPr/>
        <p:nvPr/>
      </p:nvGrpSpPr>
      <p:grpSpPr>
        <a:xfrm>
          <a:off x="0" y="0"/>
          <a:ext cx="0" cy="0"/>
          <a:chOff x="0" y="0"/>
          <a:chExt cx="0" cy="0"/>
        </a:xfrm>
      </p:grpSpPr>
      <p:sp>
        <p:nvSpPr>
          <p:cNvPr id="285" name="Google Shape;285;p2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6" name="Google Shape;286;p21" descr="The Starbucks Logo Is Actually Asymmetrical, Just as Its Designers Intended  | MyRecipes"/>
          <p:cNvPicPr preferRelativeResize="0"/>
          <p:nvPr/>
        </p:nvPicPr>
        <p:blipFill rotWithShape="1">
          <a:blip r:embed="rId3">
            <a:alphaModFix/>
          </a:blip>
          <a:srcRect l="3489" r="29569" b="9091"/>
          <a:stretch/>
        </p:blipFill>
        <p:spPr>
          <a:xfrm>
            <a:off x="3522468" y="10"/>
            <a:ext cx="8669532" cy="6857990"/>
          </a:xfrm>
          <a:prstGeom prst="rect">
            <a:avLst/>
          </a:prstGeom>
          <a:noFill/>
          <a:ln>
            <a:noFill/>
          </a:ln>
        </p:spPr>
      </p:pic>
      <p:sp>
        <p:nvSpPr>
          <p:cNvPr id="287" name="Google Shape;287;p21"/>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Google Shape;288;p21"/>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Conclusion </a:t>
            </a:r>
            <a:endParaRPr/>
          </a:p>
        </p:txBody>
      </p:sp>
      <p:sp>
        <p:nvSpPr>
          <p:cNvPr id="289" name="Google Shape;289;p21"/>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21"/>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1" name="Google Shape;291;p21"/>
          <p:cNvSpPr txBox="1">
            <a:spLocks noGrp="1"/>
          </p:cNvSpPr>
          <p:nvPr>
            <p:ph type="body" idx="1"/>
          </p:nvPr>
        </p:nvSpPr>
        <p:spPr>
          <a:xfrm>
            <a:off x="155336" y="2753499"/>
            <a:ext cx="7858506" cy="3461234"/>
          </a:xfrm>
          <a:prstGeom prst="rect">
            <a:avLst/>
          </a:prstGeom>
          <a:noFill/>
          <a:ln>
            <a:noFill/>
          </a:ln>
        </p:spPr>
        <p:txBody>
          <a:bodyPr spcFirstLastPara="1" wrap="square" lIns="91425" tIns="45700" rIns="91425" bIns="45700" anchor="t" anchorCtr="0">
            <a:normAutofit fontScale="92500" lnSpcReduction="10000"/>
          </a:bodyPr>
          <a:lstStyle/>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Starbucks is the largest global coffee house</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Everyone loves Starbucks, mostly men </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Starbucks offers over 170 thousand customized beverages</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We also know that while the delicious lattes, mocha and hot chocolate drinks are extremely unhealthy in terms sugar, calories, cholesterol and trans fats, we found out that the espresso drinks where our coffee beans would be used as ingredient -- are the healthiest and have the lowest sugar. </a:t>
            </a:r>
            <a:endParaRPr>
              <a:latin typeface="Calibri"/>
              <a:ea typeface="Calibri"/>
              <a:cs typeface="Calibri"/>
              <a:sym typeface="Calibri"/>
            </a:endParaRPr>
          </a:p>
          <a:p>
            <a:pPr marL="228600" lvl="0" indent="-87629" algn="l" rtl="0">
              <a:lnSpc>
                <a:spcPct val="90000"/>
              </a:lnSpc>
              <a:spcBef>
                <a:spcPts val="1000"/>
              </a:spcBef>
              <a:spcAft>
                <a:spcPts val="0"/>
              </a:spcAft>
              <a:buClr>
                <a:schemeClr val="lt1"/>
              </a:buClr>
              <a:buSzPct val="1000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5"/>
        <p:cNvGrpSpPr/>
        <p:nvPr/>
      </p:nvGrpSpPr>
      <p:grpSpPr>
        <a:xfrm>
          <a:off x="0" y="0"/>
          <a:ext cx="0" cy="0"/>
          <a:chOff x="0" y="0"/>
          <a:chExt cx="0" cy="0"/>
        </a:xfrm>
      </p:grpSpPr>
      <p:sp>
        <p:nvSpPr>
          <p:cNvPr id="296" name="Google Shape;296;p2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7" name="Google Shape;297;p22" descr="Galleria Dallas | Starbucks Coffee Co."/>
          <p:cNvPicPr preferRelativeResize="0"/>
          <p:nvPr/>
        </p:nvPicPr>
        <p:blipFill rotWithShape="1">
          <a:blip r:embed="rId3">
            <a:alphaModFix/>
          </a:blip>
          <a:srcRect t="7274" r="23289" b="1818"/>
          <a:stretch/>
        </p:blipFill>
        <p:spPr>
          <a:xfrm>
            <a:off x="3522468" y="10"/>
            <a:ext cx="8669532" cy="6857990"/>
          </a:xfrm>
          <a:prstGeom prst="rect">
            <a:avLst/>
          </a:prstGeom>
          <a:noFill/>
          <a:ln>
            <a:noFill/>
          </a:ln>
        </p:spPr>
      </p:pic>
      <p:sp>
        <p:nvSpPr>
          <p:cNvPr id="298" name="Google Shape;298;p22"/>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 name="Google Shape;299;p22"/>
          <p:cNvSpPr txBox="1">
            <a:spLocks noGrp="1"/>
          </p:cNvSpPr>
          <p:nvPr>
            <p:ph type="title"/>
          </p:nvPr>
        </p:nvSpPr>
        <p:spPr>
          <a:xfrm>
            <a:off x="371094" y="1161288"/>
            <a:ext cx="4734306"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Project Repo &amp; Resources</a:t>
            </a:r>
            <a:endParaRPr/>
          </a:p>
        </p:txBody>
      </p:sp>
      <p:sp>
        <p:nvSpPr>
          <p:cNvPr id="300" name="Google Shape;300;p22"/>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22"/>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 name="Google Shape;302;p22"/>
          <p:cNvSpPr txBox="1">
            <a:spLocks noGrp="1"/>
          </p:cNvSpPr>
          <p:nvPr>
            <p:ph type="body" idx="1"/>
          </p:nvPr>
        </p:nvSpPr>
        <p:spPr>
          <a:xfrm>
            <a:off x="371094" y="2718054"/>
            <a:ext cx="4867656" cy="10698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700"/>
              <a:buChar char="•"/>
            </a:pPr>
            <a:r>
              <a:rPr lang="en-US" sz="1700"/>
              <a:t>https://github.com/snehachada/Is_Starbucks_your_cup_of_coffee</a:t>
            </a:r>
            <a:endParaRPr/>
          </a:p>
        </p:txBody>
      </p:sp>
      <p:sp>
        <p:nvSpPr>
          <p:cNvPr id="303" name="Google Shape;303;p22"/>
          <p:cNvSpPr txBox="1"/>
          <p:nvPr/>
        </p:nvSpPr>
        <p:spPr>
          <a:xfrm>
            <a:off x="371094" y="3582523"/>
            <a:ext cx="609600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Kaggle.com</a:t>
            </a:r>
            <a:endParaRPr/>
          </a:p>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Starbucks.com</a:t>
            </a:r>
            <a:endParaRPr/>
          </a:p>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heart.org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pic>
        <p:nvPicPr>
          <p:cNvPr id="309" name="Google Shape;309;p23"/>
          <p:cNvPicPr preferRelativeResize="0"/>
          <p:nvPr/>
        </p:nvPicPr>
        <p:blipFill rotWithShape="1">
          <a:blip r:embed="rId3">
            <a:alphaModFix/>
          </a:blip>
          <a:srcRect l="16721" r="17342"/>
          <a:stretch/>
        </p:blipFill>
        <p:spPr>
          <a:xfrm>
            <a:off x="213360" y="10"/>
            <a:ext cx="11978640" cy="6857990"/>
          </a:xfrm>
          <a:custGeom>
            <a:avLst/>
            <a:gdLst/>
            <a:ahLst/>
            <a:cxnLst/>
            <a:rect l="l" t="t" r="r" b="b"/>
            <a:pathLst>
              <a:path w="11841276" h="6858000" extrusionOk="0">
                <a:moveTo>
                  <a:pt x="0" y="0"/>
                </a:moveTo>
                <a:lnTo>
                  <a:pt x="11841276" y="0"/>
                </a:lnTo>
                <a:lnTo>
                  <a:pt x="11841276" y="6858000"/>
                </a:lnTo>
                <a:lnTo>
                  <a:pt x="3176154" y="6858000"/>
                </a:lnTo>
                <a:close/>
              </a:path>
            </a:pathLst>
          </a:custGeom>
          <a:noFill/>
          <a:ln>
            <a:noFill/>
          </a:ln>
        </p:spPr>
      </p:pic>
      <p:sp>
        <p:nvSpPr>
          <p:cNvPr id="310" name="Google Shape;310;p23"/>
          <p:cNvSpPr/>
          <p:nvPr/>
        </p:nvSpPr>
        <p:spPr>
          <a:xfrm>
            <a:off x="0" y="0"/>
            <a:ext cx="4352050" cy="6858478"/>
          </a:xfrm>
          <a:custGeom>
            <a:avLst/>
            <a:gdLst/>
            <a:ahLst/>
            <a:cxnLst/>
            <a:rect l="l" t="t" r="r" b="b"/>
            <a:pathLst>
              <a:path w="4352050" h="6858478" extrusionOk="0">
                <a:moveTo>
                  <a:pt x="4352050" y="6858478"/>
                </a:moveTo>
                <a:lnTo>
                  <a:pt x="0" y="6858478"/>
                </a:lnTo>
                <a:lnTo>
                  <a:pt x="0" y="0"/>
                </a:lnTo>
                <a:lnTo>
                  <a:pt x="103870" y="0"/>
                </a:lnTo>
                <a:lnTo>
                  <a:pt x="1170098" y="0"/>
                </a:lnTo>
                <a:lnTo>
                  <a:pt x="1175675" y="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23"/>
          <p:cNvSpPr/>
          <p:nvPr/>
        </p:nvSpPr>
        <p:spPr>
          <a:xfrm>
            <a:off x="0" y="0"/>
            <a:ext cx="3524051" cy="6858478"/>
          </a:xfrm>
          <a:custGeom>
            <a:avLst/>
            <a:gdLst/>
            <a:ahLst/>
            <a:cxnLst/>
            <a:rect l="l" t="t" r="r" b="b"/>
            <a:pathLst>
              <a:path w="3524051" h="6858478" extrusionOk="0">
                <a:moveTo>
                  <a:pt x="3524051" y="6858478"/>
                </a:moveTo>
                <a:lnTo>
                  <a:pt x="0" y="6858478"/>
                </a:lnTo>
                <a:lnTo>
                  <a:pt x="0" y="0"/>
                </a:lnTo>
                <a:lnTo>
                  <a:pt x="342099" y="0"/>
                </a:lnTo>
                <a:lnTo>
                  <a:pt x="347676"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23"/>
          <p:cNvSpPr txBox="1"/>
          <p:nvPr/>
        </p:nvSpPr>
        <p:spPr>
          <a:xfrm>
            <a:off x="579120" y="4724400"/>
            <a:ext cx="12287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
        <p:cNvGrpSpPr/>
        <p:nvPr/>
      </p:nvGrpSpPr>
      <p:grpSpPr>
        <a:xfrm>
          <a:off x="0" y="0"/>
          <a:ext cx="0" cy="0"/>
          <a:chOff x="0" y="0"/>
          <a:chExt cx="0" cy="0"/>
        </a:xfrm>
      </p:grpSpPr>
      <p:sp>
        <p:nvSpPr>
          <p:cNvPr id="133" name="Google Shape;133;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4" name="Google Shape;134;p3"/>
          <p:cNvPicPr preferRelativeResize="0"/>
          <p:nvPr/>
        </p:nvPicPr>
        <p:blipFill rotWithShape="1">
          <a:blip r:embed="rId3">
            <a:alphaModFix/>
          </a:blip>
          <a:srcRect l="21004" t="9091" r="26130"/>
          <a:stretch/>
        </p:blipFill>
        <p:spPr>
          <a:xfrm>
            <a:off x="3522468" y="10"/>
            <a:ext cx="8669532" cy="6857990"/>
          </a:xfrm>
          <a:prstGeom prst="rect">
            <a:avLst/>
          </a:prstGeom>
          <a:noFill/>
          <a:ln>
            <a:noFill/>
          </a:ln>
        </p:spPr>
      </p:pic>
      <p:sp>
        <p:nvSpPr>
          <p:cNvPr id="135" name="Google Shape;135;p3"/>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3"/>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Who are we and why Starbucks?</a:t>
            </a:r>
            <a:endParaRPr/>
          </a:p>
        </p:txBody>
      </p:sp>
      <p:sp>
        <p:nvSpPr>
          <p:cNvPr id="137" name="Google Shape;137;p3"/>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3"/>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9" name="Google Shape;139;p3"/>
          <p:cNvSpPr txBox="1">
            <a:spLocks noGrp="1"/>
          </p:cNvSpPr>
          <p:nvPr>
            <p:ph type="body" idx="1"/>
          </p:nvPr>
        </p:nvSpPr>
        <p:spPr>
          <a:xfrm>
            <a:off x="371092" y="2718054"/>
            <a:ext cx="5474903" cy="3207258"/>
          </a:xfrm>
          <a:prstGeom prst="rect">
            <a:avLst/>
          </a:prstGeom>
          <a:noFill/>
          <a:ln>
            <a:noFill/>
          </a:ln>
        </p:spPr>
        <p:txBody>
          <a:bodyPr spcFirstLastPara="1" wrap="square" lIns="91425" tIns="45700" rIns="91425" bIns="45700" anchor="t" anchorCtr="0">
            <a:normAutofit fontScale="92500" lnSpcReduction="10000"/>
          </a:bodyPr>
          <a:lstStyle/>
          <a:p>
            <a:pPr marL="342900" lvl="0" indent="-228600" algn="l" rtl="0">
              <a:lnSpc>
                <a:spcPct val="90000"/>
              </a:lnSpc>
              <a:spcBef>
                <a:spcPts val="0"/>
              </a:spcBef>
              <a:spcAft>
                <a:spcPts val="0"/>
              </a:spcAft>
              <a:buClr>
                <a:schemeClr val="lt1"/>
              </a:buClr>
              <a:buSzPct val="100000"/>
              <a:buFont typeface="Arial"/>
              <a:buChar char="•"/>
            </a:pPr>
            <a:r>
              <a:rPr lang="en-US" sz="1800"/>
              <a:t>We are a small non-profit coffee roastery, WOMEN COFFEE ROASTERS, based in North Carolina. </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We produce high-quality coffee beans that offer unique taste and come in small batches and used</a:t>
            </a:r>
            <a:r>
              <a:rPr lang="en-US" sz="1800" b="1"/>
              <a:t> in dark roast espresso drinks.</a:t>
            </a:r>
            <a:r>
              <a:rPr lang="en-US" sz="1800"/>
              <a:t> </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We are searching for a successful and long-term coffee shop/house that would craft a perfect cup of coffee and make a positive impact in consumers lives.</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Hence, this project is to study one of our potential partners, the world's largest coffeehouse chain, Starbucks.</a:t>
            </a:r>
            <a:endParaRPr/>
          </a:p>
          <a:p>
            <a:pPr marL="228600" lvl="0" indent="-122872" algn="l" rtl="0">
              <a:lnSpc>
                <a:spcPct val="90000"/>
              </a:lnSpc>
              <a:spcBef>
                <a:spcPts val="1000"/>
              </a:spcBef>
              <a:spcAft>
                <a:spcPts val="0"/>
              </a:spcAft>
              <a:buClr>
                <a:schemeClr val="lt1"/>
              </a:buClr>
              <a:buSzPct val="100000"/>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sp>
        <p:nvSpPr>
          <p:cNvPr id="144" name="Google Shape;144;p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5" name="Google Shape;145;p4" descr="Starbucks Logo Pictures | Download Free Images on Unsplash"/>
          <p:cNvPicPr preferRelativeResize="0"/>
          <p:nvPr/>
        </p:nvPicPr>
        <p:blipFill rotWithShape="1">
          <a:blip r:embed="rId3">
            <a:alphaModFix/>
          </a:blip>
          <a:srcRect t="26557" r="9090" b="25440"/>
          <a:stretch/>
        </p:blipFill>
        <p:spPr>
          <a:xfrm>
            <a:off x="3522468" y="10"/>
            <a:ext cx="8669532" cy="6857990"/>
          </a:xfrm>
          <a:prstGeom prst="rect">
            <a:avLst/>
          </a:prstGeom>
          <a:noFill/>
          <a:ln>
            <a:noFill/>
          </a:ln>
        </p:spPr>
      </p:pic>
      <p:sp>
        <p:nvSpPr>
          <p:cNvPr id="146" name="Google Shape;146;p4"/>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Evaluation criterion </a:t>
            </a:r>
            <a:endParaRPr/>
          </a:p>
        </p:txBody>
      </p:sp>
      <p:sp>
        <p:nvSpPr>
          <p:cNvPr id="148" name="Google Shape;148;p4"/>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4"/>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0" name="Google Shape;150;p4"/>
          <p:cNvSpPr txBox="1">
            <a:spLocks noGrp="1"/>
          </p:cNvSpPr>
          <p:nvPr>
            <p:ph type="body" idx="1"/>
          </p:nvPr>
        </p:nvSpPr>
        <p:spPr>
          <a:xfrm>
            <a:off x="371093" y="2718054"/>
            <a:ext cx="4406389" cy="3207258"/>
          </a:xfrm>
          <a:prstGeom prst="rect">
            <a:avLst/>
          </a:prstGeom>
          <a:noFill/>
          <a:ln>
            <a:noFill/>
          </a:ln>
        </p:spPr>
        <p:txBody>
          <a:bodyPr spcFirstLastPara="1" wrap="square" lIns="91425" tIns="45700" rIns="91425" bIns="45700" anchor="t" anchorCtr="0">
            <a:normAutofit/>
          </a:bodyPr>
          <a:lstStyle/>
          <a:p>
            <a:pPr marL="342900" lvl="0" indent="-228600" algn="l" rtl="0">
              <a:lnSpc>
                <a:spcPct val="90000"/>
              </a:lnSpc>
              <a:spcBef>
                <a:spcPts val="0"/>
              </a:spcBef>
              <a:spcAft>
                <a:spcPts val="0"/>
              </a:spcAft>
              <a:buClr>
                <a:schemeClr val="lt1"/>
              </a:buClr>
              <a:buSzPts val="1700"/>
              <a:buFont typeface="Arial"/>
              <a:buChar char="•"/>
            </a:pPr>
            <a:r>
              <a:rPr lang="en-US" sz="1700" b="1"/>
              <a:t>We have 4 criteria in selecting our potential partner:</a:t>
            </a:r>
            <a:endParaRPr/>
          </a:p>
          <a:p>
            <a:pPr marL="342900" lvl="0" indent="-120650" algn="l" rtl="0">
              <a:lnSpc>
                <a:spcPct val="90000"/>
              </a:lnSpc>
              <a:spcBef>
                <a:spcPts val="0"/>
              </a:spcBef>
              <a:spcAft>
                <a:spcPts val="0"/>
              </a:spcAft>
              <a:buClr>
                <a:schemeClr val="lt1"/>
              </a:buClr>
              <a:buSzPts val="1700"/>
              <a:buFont typeface="Arial"/>
              <a:buNone/>
            </a:pPr>
            <a:endParaRPr sz="1700"/>
          </a:p>
          <a:p>
            <a:pPr marL="742950" lvl="1" indent="-285750" algn="l" rtl="0">
              <a:lnSpc>
                <a:spcPct val="90000"/>
              </a:lnSpc>
              <a:spcBef>
                <a:spcPts val="0"/>
              </a:spcBef>
              <a:spcAft>
                <a:spcPts val="0"/>
              </a:spcAft>
              <a:buClr>
                <a:schemeClr val="lt1"/>
              </a:buClr>
              <a:buSzPts val="1700"/>
              <a:buFont typeface="Arial"/>
              <a:buChar char="•"/>
            </a:pPr>
            <a:r>
              <a:rPr lang="en-US" sz="1700"/>
              <a:t>A partner should be able to craft our coffee within healthy sugar/caloric ranges.</a:t>
            </a:r>
            <a:endParaRPr/>
          </a:p>
          <a:p>
            <a:pPr marL="742950" lvl="1" indent="-285750" algn="l" rtl="0">
              <a:lnSpc>
                <a:spcPct val="90000"/>
              </a:lnSpc>
              <a:spcBef>
                <a:spcPts val="0"/>
              </a:spcBef>
              <a:spcAft>
                <a:spcPts val="0"/>
              </a:spcAft>
              <a:buClr>
                <a:schemeClr val="lt1"/>
              </a:buClr>
              <a:buSzPts val="1700"/>
              <a:buFont typeface="Arial"/>
              <a:buChar char="•"/>
            </a:pPr>
            <a:r>
              <a:rPr lang="en-US" sz="1700"/>
              <a:t>Committed to ethically sourcing and roasting the highest quality coffee.</a:t>
            </a:r>
            <a:endParaRPr/>
          </a:p>
          <a:p>
            <a:pPr marL="742950" lvl="1" indent="-285750" algn="l" rtl="0">
              <a:lnSpc>
                <a:spcPct val="90000"/>
              </a:lnSpc>
              <a:spcBef>
                <a:spcPts val="0"/>
              </a:spcBef>
              <a:spcAft>
                <a:spcPts val="0"/>
              </a:spcAft>
              <a:buClr>
                <a:schemeClr val="lt1"/>
              </a:buClr>
              <a:buSzPts val="1700"/>
              <a:buFont typeface="Arial"/>
              <a:buChar char="•"/>
            </a:pPr>
            <a:r>
              <a:rPr lang="en-US" sz="1700"/>
              <a:t>Global presence.</a:t>
            </a:r>
            <a:endParaRPr/>
          </a:p>
          <a:p>
            <a:pPr marL="742950" lvl="1" indent="-285750" algn="l" rtl="0">
              <a:lnSpc>
                <a:spcPct val="90000"/>
              </a:lnSpc>
              <a:spcBef>
                <a:spcPts val="0"/>
              </a:spcBef>
              <a:spcAft>
                <a:spcPts val="0"/>
              </a:spcAft>
              <a:buClr>
                <a:schemeClr val="lt1"/>
              </a:buClr>
              <a:buSzPts val="1700"/>
              <a:buFont typeface="Arial"/>
              <a:buChar char="•"/>
            </a:pPr>
            <a:r>
              <a:rPr lang="en-US" sz="1700"/>
              <a:t>A partner with established customer market with reliable data.</a:t>
            </a:r>
            <a:endParaRPr/>
          </a:p>
          <a:p>
            <a:pPr marL="742950" lvl="1" indent="-177800" algn="l" rtl="0">
              <a:lnSpc>
                <a:spcPct val="90000"/>
              </a:lnSpc>
              <a:spcBef>
                <a:spcPts val="0"/>
              </a:spcBef>
              <a:spcAft>
                <a:spcPts val="0"/>
              </a:spcAft>
              <a:buClr>
                <a:schemeClr val="lt1"/>
              </a:buClr>
              <a:buSzPts val="1700"/>
              <a:buFont typeface="Arial"/>
              <a:buNone/>
            </a:pPr>
            <a:endParaRPr sz="1700"/>
          </a:p>
          <a:p>
            <a:pPr marL="742950" lvl="1" indent="-177800" algn="l" rtl="0">
              <a:lnSpc>
                <a:spcPct val="90000"/>
              </a:lnSpc>
              <a:spcBef>
                <a:spcPts val="0"/>
              </a:spcBef>
              <a:spcAft>
                <a:spcPts val="0"/>
              </a:spcAft>
              <a:buClr>
                <a:schemeClr val="lt1"/>
              </a:buClr>
              <a:buSzPts val="1700"/>
              <a:buFont typeface="Arial"/>
              <a:buNone/>
            </a:pPr>
            <a:endParaRPr sz="1700"/>
          </a:p>
          <a:p>
            <a:pPr marL="228600" lvl="0" indent="-120650" algn="l" rtl="0">
              <a:lnSpc>
                <a:spcPct val="90000"/>
              </a:lnSpc>
              <a:spcBef>
                <a:spcPts val="1000"/>
              </a:spcBef>
              <a:spcAft>
                <a:spcPts val="0"/>
              </a:spcAft>
              <a:buClr>
                <a:schemeClr val="lt1"/>
              </a:buClr>
              <a:buSzPts val="1700"/>
              <a:buNone/>
            </a:pP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5"/>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Hypothesis</a:t>
            </a:r>
            <a:endParaRPr/>
          </a:p>
        </p:txBody>
      </p:sp>
      <p:pic>
        <p:nvPicPr>
          <p:cNvPr id="156" name="Google Shape;156;p5" descr="Starbucks Logo Facebook Cover"/>
          <p:cNvPicPr preferRelativeResize="0"/>
          <p:nvPr/>
        </p:nvPicPr>
        <p:blipFill rotWithShape="1">
          <a:blip r:embed="rId3">
            <a:alphaModFix/>
          </a:blip>
          <a:srcRect t="11089" b="6655"/>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157" name="Google Shape;157;p5"/>
          <p:cNvSpPr txBox="1">
            <a:spLocks noGrp="1"/>
          </p:cNvSpPr>
          <p:nvPr>
            <p:ph type="body" idx="1"/>
          </p:nvPr>
        </p:nvSpPr>
        <p:spPr>
          <a:xfrm>
            <a:off x="4223982" y="3752850"/>
            <a:ext cx="7485413" cy="245268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1800" b="0" i="0">
                <a:latin typeface="Arial"/>
                <a:ea typeface="Arial"/>
                <a:cs typeface="Arial"/>
                <a:sym typeface="Arial"/>
              </a:rPr>
              <a:t>Starbucks has presence in every single country.</a:t>
            </a:r>
            <a:endParaRPr/>
          </a:p>
          <a:p>
            <a:pPr marL="228600" lvl="0" indent="-228600" algn="l" rtl="0">
              <a:lnSpc>
                <a:spcPct val="90000"/>
              </a:lnSpc>
              <a:spcBef>
                <a:spcPts val="1000"/>
              </a:spcBef>
              <a:spcAft>
                <a:spcPts val="0"/>
              </a:spcAft>
              <a:buClr>
                <a:schemeClr val="dk1"/>
              </a:buClr>
              <a:buSzPts val="1800"/>
              <a:buFont typeface="Arial"/>
              <a:buChar char="•"/>
            </a:pPr>
            <a:r>
              <a:rPr lang="en-US" sz="1800">
                <a:latin typeface="Arial"/>
                <a:ea typeface="Arial"/>
                <a:cs typeface="Arial"/>
                <a:sym typeface="Arial"/>
              </a:rPr>
              <a:t>Women love Starbucks more.</a:t>
            </a:r>
            <a:endParaRPr sz="1800" b="0" i="0">
              <a:latin typeface="Arial"/>
              <a:ea typeface="Arial"/>
              <a:cs typeface="Arial"/>
              <a:sym typeface="Arial"/>
            </a:endParaRPr>
          </a:p>
          <a:p>
            <a:pPr marL="228600" lvl="0" indent="-228600" algn="l" rtl="0">
              <a:lnSpc>
                <a:spcPct val="90000"/>
              </a:lnSpc>
              <a:spcBef>
                <a:spcPts val="1000"/>
              </a:spcBef>
              <a:spcAft>
                <a:spcPts val="0"/>
              </a:spcAft>
              <a:buClr>
                <a:schemeClr val="dk1"/>
              </a:buClr>
              <a:buSzPts val="1800"/>
              <a:buFont typeface="Arial"/>
              <a:buChar char="•"/>
            </a:pPr>
            <a:r>
              <a:rPr lang="en-US" sz="1800" b="0" i="0">
                <a:latin typeface="Arial"/>
                <a:ea typeface="Arial"/>
                <a:cs typeface="Arial"/>
                <a:sym typeface="Arial"/>
              </a:rPr>
              <a:t>The size of the beverages have a positive correlation with the sugar content and calories of the beverage.</a:t>
            </a:r>
            <a:endParaRPr/>
          </a:p>
          <a:p>
            <a:pPr marL="228600" lvl="0" indent="-228600" algn="l" rtl="0">
              <a:lnSpc>
                <a:spcPct val="90000"/>
              </a:lnSpc>
              <a:spcBef>
                <a:spcPts val="1000"/>
              </a:spcBef>
              <a:spcAft>
                <a:spcPts val="0"/>
              </a:spcAft>
              <a:buClr>
                <a:schemeClr val="dk1"/>
              </a:buClr>
              <a:buSzPts val="1800"/>
              <a:buFont typeface="Arial"/>
              <a:buChar char="•"/>
            </a:pPr>
            <a:r>
              <a:rPr lang="en-US" sz="1800" b="0" i="0">
                <a:latin typeface="Arial"/>
                <a:ea typeface="Arial"/>
                <a:cs typeface="Arial"/>
                <a:sym typeface="Arial"/>
              </a:rPr>
              <a:t>At least 50 of Starbucks drinks will exceed the daily recommended value for Sugar.</a:t>
            </a:r>
            <a:endParaRPr/>
          </a:p>
          <a:p>
            <a:pPr marL="228600" lvl="0" indent="-114300" algn="l" rtl="0">
              <a:lnSpc>
                <a:spcPct val="90000"/>
              </a:lnSpc>
              <a:spcBef>
                <a:spcPts val="1000"/>
              </a:spcBef>
              <a:spcAft>
                <a:spcPts val="0"/>
              </a:spcAft>
              <a:buClr>
                <a:schemeClr val="dk1"/>
              </a:buClr>
              <a:buSzPts val="1800"/>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3" name="Google Shape;163;p6" descr="Starbucks logo: A brief history of their logo design evolution"/>
          <p:cNvPicPr preferRelativeResize="0"/>
          <p:nvPr/>
        </p:nvPicPr>
        <p:blipFill rotWithShape="1">
          <a:blip r:embed="rId3">
            <a:alphaModFix/>
          </a:blip>
          <a:srcRect l="22479" r="35696" b="1969"/>
          <a:stretch/>
        </p:blipFill>
        <p:spPr>
          <a:xfrm>
            <a:off x="3522468" y="10"/>
            <a:ext cx="8669532" cy="6857990"/>
          </a:xfrm>
          <a:prstGeom prst="rect">
            <a:avLst/>
          </a:prstGeom>
          <a:noFill/>
          <a:ln>
            <a:noFill/>
          </a:ln>
        </p:spPr>
      </p:pic>
      <p:sp>
        <p:nvSpPr>
          <p:cNvPr id="164" name="Google Shape;164;p6"/>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6"/>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400"/>
              <a:buFont typeface="Calibri"/>
              <a:buNone/>
            </a:pPr>
            <a:r>
              <a:rPr lang="en-US" sz="2400"/>
              <a:t>The Purpose of this Study</a:t>
            </a:r>
            <a:br>
              <a:rPr lang="en-US" sz="2400"/>
            </a:br>
            <a:endParaRPr sz="2400"/>
          </a:p>
        </p:txBody>
      </p:sp>
      <p:sp>
        <p:nvSpPr>
          <p:cNvPr id="166" name="Google Shape;166;p6"/>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6"/>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8" name="Google Shape;168;p6"/>
          <p:cNvSpPr txBox="1">
            <a:spLocks noGrp="1"/>
          </p:cNvSpPr>
          <p:nvPr>
            <p:ph type="body" idx="1"/>
          </p:nvPr>
        </p:nvSpPr>
        <p:spPr>
          <a:xfrm>
            <a:off x="424815" y="2718054"/>
            <a:ext cx="3438906" cy="32072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700"/>
              <a:buChar char="•"/>
            </a:pPr>
            <a:r>
              <a:rPr lang="en-US" sz="1700"/>
              <a:t>In considering Starbucks for potential partnership, our team has conducted an analysis of Starbucks in following areas:</a:t>
            </a:r>
            <a:endParaRPr/>
          </a:p>
          <a:p>
            <a:pPr marL="685800" lvl="1" indent="-228600" algn="l" rtl="0">
              <a:lnSpc>
                <a:spcPct val="90000"/>
              </a:lnSpc>
              <a:spcBef>
                <a:spcPts val="500"/>
              </a:spcBef>
              <a:spcAft>
                <a:spcPts val="0"/>
              </a:spcAft>
              <a:buClr>
                <a:schemeClr val="lt1"/>
              </a:buClr>
              <a:buSzPts val="1300"/>
              <a:buChar char="•"/>
            </a:pPr>
            <a:r>
              <a:rPr lang="en-US" sz="1300"/>
              <a:t>Global and local presence</a:t>
            </a:r>
            <a:endParaRPr/>
          </a:p>
          <a:p>
            <a:pPr marL="685800" lvl="1" indent="-228600" algn="l" rtl="0">
              <a:lnSpc>
                <a:spcPct val="90000"/>
              </a:lnSpc>
              <a:spcBef>
                <a:spcPts val="500"/>
              </a:spcBef>
              <a:spcAft>
                <a:spcPts val="0"/>
              </a:spcAft>
              <a:buClr>
                <a:schemeClr val="lt1"/>
              </a:buClr>
              <a:buSzPts val="1300"/>
              <a:buChar char="•"/>
            </a:pPr>
            <a:r>
              <a:rPr lang="en-US" sz="1300"/>
              <a:t>Types of ownership</a:t>
            </a:r>
            <a:endParaRPr/>
          </a:p>
          <a:p>
            <a:pPr marL="685800" lvl="1" indent="-228600" algn="l" rtl="0">
              <a:lnSpc>
                <a:spcPct val="90000"/>
              </a:lnSpc>
              <a:spcBef>
                <a:spcPts val="500"/>
              </a:spcBef>
              <a:spcAft>
                <a:spcPts val="0"/>
              </a:spcAft>
              <a:buClr>
                <a:schemeClr val="lt1"/>
              </a:buClr>
              <a:buSzPts val="1300"/>
              <a:buChar char="•"/>
            </a:pPr>
            <a:r>
              <a:rPr lang="en-US" sz="1300"/>
              <a:t>Average customer profile</a:t>
            </a:r>
            <a:endParaRPr/>
          </a:p>
          <a:p>
            <a:pPr marL="685800" lvl="1" indent="-228600" algn="l" rtl="0">
              <a:lnSpc>
                <a:spcPct val="90000"/>
              </a:lnSpc>
              <a:spcBef>
                <a:spcPts val="500"/>
              </a:spcBef>
              <a:spcAft>
                <a:spcPts val="0"/>
              </a:spcAft>
              <a:buClr>
                <a:schemeClr val="lt1"/>
              </a:buClr>
              <a:buSzPts val="1300"/>
              <a:buChar char="•"/>
            </a:pPr>
            <a:r>
              <a:rPr lang="en-US" sz="1300"/>
              <a:t>Nutrition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4" name="Google Shape;174;p7"/>
          <p:cNvPicPr preferRelativeResize="0"/>
          <p:nvPr/>
        </p:nvPicPr>
        <p:blipFill rotWithShape="1">
          <a:blip r:embed="rId3">
            <a:alphaModFix/>
          </a:blip>
          <a:srcRect t="35989" r="9091"/>
          <a:stretch/>
        </p:blipFill>
        <p:spPr>
          <a:xfrm>
            <a:off x="3523488" y="10"/>
            <a:ext cx="8668512" cy="6857990"/>
          </a:xfrm>
          <a:prstGeom prst="rect">
            <a:avLst/>
          </a:prstGeom>
          <a:noFill/>
          <a:ln>
            <a:noFill/>
          </a:ln>
        </p:spPr>
      </p:pic>
      <p:sp>
        <p:nvSpPr>
          <p:cNvPr id="175" name="Google Shape;175;p7"/>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7"/>
          <p:cNvSpPr txBox="1">
            <a:spLocks noGrp="1"/>
          </p:cNvSpPr>
          <p:nvPr>
            <p:ph type="title"/>
          </p:nvPr>
        </p:nvSpPr>
        <p:spPr>
          <a:xfrm>
            <a:off x="372180" y="1142683"/>
            <a:ext cx="4023360" cy="3204134"/>
          </a:xfrm>
          <a:prstGeom prst="rect">
            <a:avLst/>
          </a:prstGeom>
          <a:noFill/>
          <a:ln>
            <a:noFill/>
          </a:ln>
        </p:spPr>
        <p:txBody>
          <a:bodyPr spcFirstLastPara="1" wrap="square" lIns="91425" tIns="45700" rIns="91425" bIns="45700" anchor="b" anchorCtr="0">
            <a:noAutofit/>
          </a:bodyPr>
          <a:lstStyle/>
          <a:p>
            <a:pPr marL="342900" lvl="0" indent="-342900" algn="l" rtl="0">
              <a:lnSpc>
                <a:spcPct val="90000"/>
              </a:lnSpc>
              <a:spcBef>
                <a:spcPts val="0"/>
              </a:spcBef>
              <a:spcAft>
                <a:spcPts val="0"/>
              </a:spcAft>
              <a:buClr>
                <a:schemeClr val="lt1"/>
              </a:buClr>
              <a:buSzPts val="1800"/>
              <a:buFont typeface="Calibri"/>
              <a:buNone/>
            </a:pPr>
            <a:r>
              <a:rPr lang="en-US" sz="1800" b="0" i="0"/>
              <a:t>        - It was founded by two teachers and a writer. </a:t>
            </a:r>
            <a:br>
              <a:rPr lang="en-US" sz="1800" b="0" i="0"/>
            </a:br>
            <a:br>
              <a:rPr lang="en-US" sz="1800" b="0" i="0"/>
            </a:br>
            <a:r>
              <a:rPr lang="en-US" sz="1800" b="0" i="0"/>
              <a:t>- The most loyal 20% of customers come into the store at least 16 times per month.</a:t>
            </a:r>
            <a:br>
              <a:rPr lang="en-US" sz="1800" b="0" i="0"/>
            </a:br>
            <a:br>
              <a:rPr lang="en-US" sz="1800" b="0" i="0"/>
            </a:br>
            <a:r>
              <a:rPr lang="en-US" sz="1800" b="0" i="0"/>
              <a:t>- There are over 87,000 drink combination possibilities.</a:t>
            </a:r>
            <a:br>
              <a:rPr lang="en-US" sz="1800" b="0" i="0"/>
            </a:br>
            <a:br>
              <a:rPr lang="en-US" sz="1800" b="0" i="0"/>
            </a:br>
            <a:r>
              <a:rPr lang="en-US" sz="1800" b="0" i="0"/>
              <a:t>- The “trenta” sized cup holds more liquid than the human stomach.</a:t>
            </a:r>
            <a:endParaRPr/>
          </a:p>
        </p:txBody>
      </p:sp>
      <p:sp>
        <p:nvSpPr>
          <p:cNvPr id="177" name="Google Shape;177;p7"/>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7"/>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7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4" name="Google Shape;184;p8" descr="Map&#10;&#10;Description automatically generated"/>
          <p:cNvPicPr preferRelativeResize="0"/>
          <p:nvPr/>
        </p:nvPicPr>
        <p:blipFill rotWithShape="1">
          <a:blip r:embed="rId3">
            <a:alphaModFix/>
          </a:blip>
          <a:srcRect l="7769" t="6389" r="22121" b="-1"/>
          <a:stretch/>
        </p:blipFill>
        <p:spPr>
          <a:xfrm>
            <a:off x="3523488" y="10"/>
            <a:ext cx="8668512" cy="6857990"/>
          </a:xfrm>
          <a:prstGeom prst="rect">
            <a:avLst/>
          </a:prstGeom>
          <a:noFill/>
          <a:ln>
            <a:noFill/>
          </a:ln>
        </p:spPr>
      </p:pic>
      <p:sp>
        <p:nvSpPr>
          <p:cNvPr id="185" name="Google Shape;185;p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8"/>
          <p:cNvSpPr txBox="1">
            <a:spLocks noGrp="1"/>
          </p:cNvSpPr>
          <p:nvPr>
            <p:ph type="title"/>
          </p:nvPr>
        </p:nvSpPr>
        <p:spPr>
          <a:xfrm>
            <a:off x="342623" y="2311080"/>
            <a:ext cx="4023360" cy="40761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400"/>
              <a:buFont typeface="Arial"/>
              <a:buNone/>
            </a:pPr>
            <a:r>
              <a:rPr lang="en-US" sz="2400" b="0" i="0">
                <a:latin typeface="Arial"/>
                <a:ea typeface="Arial"/>
                <a:cs typeface="Arial"/>
                <a:sym typeface="Arial"/>
              </a:rPr>
              <a:t>As of 2020, Starbucks had</a:t>
            </a:r>
            <a:br>
              <a:rPr lang="en-US" sz="2400" b="0" i="0">
                <a:latin typeface="Arial"/>
                <a:ea typeface="Arial"/>
                <a:cs typeface="Arial"/>
                <a:sym typeface="Arial"/>
              </a:rPr>
            </a:br>
            <a:r>
              <a:rPr lang="en-US" sz="2400" b="0" i="0">
                <a:latin typeface="Arial"/>
                <a:ea typeface="Arial"/>
                <a:cs typeface="Arial"/>
                <a:sym typeface="Arial"/>
              </a:rPr>
              <a:t>32,660 stores in 83 countries, including 16,637 company operated stores and 16,023 licensed stores.</a:t>
            </a:r>
            <a:br>
              <a:rPr lang="en-US" sz="2400" b="0" i="0">
                <a:latin typeface="Arial"/>
                <a:ea typeface="Arial"/>
                <a:cs typeface="Arial"/>
                <a:sym typeface="Arial"/>
              </a:rPr>
            </a:br>
            <a:br>
              <a:rPr lang="en-US" sz="2400" b="0" i="0">
                <a:latin typeface="Arial"/>
                <a:ea typeface="Arial"/>
                <a:cs typeface="Arial"/>
                <a:sym typeface="Arial"/>
              </a:rPr>
            </a:br>
            <a:br>
              <a:rPr lang="en-US" sz="2400" b="0" i="0">
                <a:latin typeface="Arial"/>
                <a:ea typeface="Arial"/>
                <a:cs typeface="Arial"/>
                <a:sym typeface="Arial"/>
              </a:rPr>
            </a:br>
            <a:r>
              <a:rPr lang="en-US" sz="2400" b="0" i="0">
                <a:latin typeface="Arial"/>
                <a:ea typeface="Arial"/>
                <a:cs typeface="Arial"/>
                <a:sym typeface="Arial"/>
              </a:rPr>
              <a:t>Of these 32,660 stores, 18,354 are in the USA, Canada, and Latin America.</a:t>
            </a:r>
            <a:br>
              <a:rPr lang="en-US" sz="2000" b="0" i="0">
                <a:solidFill>
                  <a:srgbClr val="212529"/>
                </a:solidFill>
                <a:latin typeface="Arial"/>
                <a:ea typeface="Arial"/>
                <a:cs typeface="Arial"/>
                <a:sym typeface="Arial"/>
              </a:rPr>
            </a:br>
            <a:endParaRPr sz="4800"/>
          </a:p>
        </p:txBody>
      </p:sp>
      <p:sp>
        <p:nvSpPr>
          <p:cNvPr id="187" name="Google Shape;187;p8"/>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8"/>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pic>
        <p:nvPicPr>
          <p:cNvPr id="193" name="Google Shape;193;p9"/>
          <p:cNvPicPr preferRelativeResize="0"/>
          <p:nvPr/>
        </p:nvPicPr>
        <p:blipFill rotWithShape="1">
          <a:blip r:embed="rId3">
            <a:alphaModFix/>
          </a:blip>
          <a:srcRect r="444"/>
          <a:stretch/>
        </p:blipFill>
        <p:spPr>
          <a:xfrm>
            <a:off x="0" y="10"/>
            <a:ext cx="12191981" cy="6857990"/>
          </a:xfrm>
          <a:prstGeom prst="rect">
            <a:avLst/>
          </a:prstGeom>
          <a:noFill/>
          <a:ln>
            <a:noFill/>
          </a:ln>
        </p:spPr>
      </p:pic>
      <p:sp>
        <p:nvSpPr>
          <p:cNvPr id="194" name="Google Shape;194;p9"/>
          <p:cNvSpPr/>
          <p:nvPr/>
        </p:nvSpPr>
        <p:spPr>
          <a:xfrm>
            <a:off x="7488621" y="2277613"/>
            <a:ext cx="4703379" cy="4580387"/>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5" name="Google Shape;195;p9"/>
          <p:cNvSpPr txBox="1">
            <a:spLocks noGrp="1"/>
          </p:cNvSpPr>
          <p:nvPr>
            <p:ph type="title"/>
          </p:nvPr>
        </p:nvSpPr>
        <p:spPr>
          <a:xfrm>
            <a:off x="8022020" y="3735784"/>
            <a:ext cx="3852041" cy="18340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85623"/>
              </a:buClr>
              <a:buSzPct val="100000"/>
              <a:buFont typeface="Calibri"/>
              <a:buNone/>
            </a:pPr>
            <a:r>
              <a:rPr lang="en-US" sz="2800" b="1" i="0">
                <a:solidFill>
                  <a:srgbClr val="385623"/>
                </a:solidFill>
              </a:rPr>
              <a:t>Starbucks has stores in over 70 countries around the world offering over 170,000 combinations of beverages.</a:t>
            </a:r>
            <a:endParaRPr sz="2800" b="1">
              <a:solidFill>
                <a:srgbClr val="385623"/>
              </a:solidFill>
            </a:endParaRPr>
          </a:p>
        </p:txBody>
      </p:sp>
      <p:cxnSp>
        <p:nvCxnSpPr>
          <p:cNvPr id="196" name="Google Shape;196;p9"/>
          <p:cNvCxnSpPr/>
          <p:nvPr/>
        </p:nvCxnSpPr>
        <p:spPr>
          <a:xfrm>
            <a:off x="9480331" y="5123793"/>
            <a:ext cx="935420" cy="0"/>
          </a:xfrm>
          <a:prstGeom prst="straightConnector1">
            <a:avLst/>
          </a:prstGeom>
          <a:noFill/>
          <a:ln w="25400" cap="sq" cmpd="sng">
            <a:solidFill>
              <a:srgbClr val="262626"/>
            </a:solidFill>
            <a:prstDash val="solid"/>
            <a:bevel/>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7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608</Words>
  <Application>Microsoft Office PowerPoint</Application>
  <PresentationFormat>Widescreen</PresentationFormat>
  <Paragraphs>68</Paragraphs>
  <Slides>23</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Verdana</vt:lpstr>
      <vt:lpstr>Office Theme</vt:lpstr>
      <vt:lpstr>Office Theme</vt:lpstr>
      <vt:lpstr>Is Starbucks your cup of Coffee?</vt:lpstr>
      <vt:lpstr>Table of Content</vt:lpstr>
      <vt:lpstr>Who are we and why Starbucks?</vt:lpstr>
      <vt:lpstr>Evaluation criterion </vt:lpstr>
      <vt:lpstr>Hypothesis</vt:lpstr>
      <vt:lpstr>The Purpose of this Study </vt:lpstr>
      <vt:lpstr>        - It was founded by two teachers and a writer.   - The most loyal 20% of customers come into the store at least 16 times per month.  - There are over 87,000 drink combination possibilities.  - The “trenta” sized cup holds more liquid than the human stomach.</vt:lpstr>
      <vt:lpstr>As of 2020, Starbucks had 32,660 stores in 83 countries, including 16,637 company operated stores and 16,023 licensed stores.   Of these 32,660 stores, 18,354 are in the USA, Canada, and Latin America. </vt:lpstr>
      <vt:lpstr>Starbucks has stores in over 70 countries around the world offering over 170,000 combinations of beverages.</vt:lpstr>
      <vt:lpstr>Who loves Starbucks more?</vt:lpstr>
      <vt:lpstr>Customer Profile</vt:lpstr>
      <vt:lpstr>Majority of Starbucks customers make between 45k - 80k around minority are making more than 100k per year.</vt:lpstr>
      <vt:lpstr>Nutritional Value</vt:lpstr>
      <vt:lpstr>Starbucks Nutritional Values</vt:lpstr>
      <vt:lpstr>Starbucks Nutrition: Protein</vt:lpstr>
      <vt:lpstr>PowerPoint Presentation</vt:lpstr>
      <vt:lpstr>71% of Starbucks drinks of all categories of size Grande exceed daily recommended sugar amount which is 30grams/day.</vt:lpstr>
      <vt:lpstr>When enjoying the delicious drinks, one should be aware of some nutritional facts of each drink. For instance, the chart to the right shows the trans fat per grande sized of hot chocolate. </vt:lpstr>
      <vt:lpstr>Sugar</vt:lpstr>
      <vt:lpstr>PowerPoint Presentation</vt:lpstr>
      <vt:lpstr>Conclusion </vt:lpstr>
      <vt:lpstr>Project Repo &amp;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Starbucks your cup of Coffee?</dc:title>
  <dc:creator>Asel Connolly</dc:creator>
  <cp:lastModifiedBy>Asel Connolly</cp:lastModifiedBy>
  <cp:revision>1</cp:revision>
  <dcterms:created xsi:type="dcterms:W3CDTF">2021-09-21T17:33:05Z</dcterms:created>
  <dcterms:modified xsi:type="dcterms:W3CDTF">2021-09-25T13:17:08Z</dcterms:modified>
</cp:coreProperties>
</file>